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7"/>
  </p:notesMasterIdLst>
  <p:sldIdLst>
    <p:sldId id="256" r:id="rId2"/>
    <p:sldId id="257" r:id="rId3"/>
    <p:sldId id="258" r:id="rId4"/>
    <p:sldId id="260" r:id="rId5"/>
    <p:sldId id="261" r:id="rId6"/>
  </p:sldIdLst>
  <p:sldSz cx="14630400" cy="8229600"/>
  <p:notesSz cx="8229600" cy="14630400"/>
  <p:embeddedFontLst>
    <p:embeddedFont>
      <p:font typeface="Syne" pitchFamily="2" charset="77"/>
      <p:regular r:id="rId8"/>
    </p:embeddedFont>
    <p:embeddedFont>
      <p:font typeface="Syne Extra Bold" pitchFamily="2" charset="77"/>
      <p:regular r:id="rId9"/>
      <p:bold r:id="rId10"/>
    </p:embeddedFont>
  </p:embeddedFontLst>
  <p:defaultTextStyle>
    <a:defPPr>
      <a:defRPr lang="en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009"/>
    <p:restoredTop sz="94610"/>
  </p:normalViewPr>
  <p:slideViewPr>
    <p:cSldViewPr snapToGrid="0" snapToObjects="1">
      <p:cViewPr varScale="1">
        <p:scale>
          <a:sx n="130" d="100"/>
          <a:sy n="130" d="100"/>
        </p:scale>
        <p:origin x="71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240573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69700" y="1114068"/>
            <a:ext cx="7777401" cy="4210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6600"/>
              </a:lnSpc>
              <a:buNone/>
            </a:pPr>
            <a:r>
              <a:rPr lang="en-US" sz="530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Phil.ia: Um Amigo Imaginário para Crianças Autistas</a:t>
            </a:r>
            <a:endParaRPr lang="en-US" sz="5300" dirty="0"/>
          </a:p>
        </p:txBody>
      </p:sp>
      <p:sp>
        <p:nvSpPr>
          <p:cNvPr id="4" name="Text 1"/>
          <p:cNvSpPr/>
          <p:nvPr/>
        </p:nvSpPr>
        <p:spPr>
          <a:xfrm>
            <a:off x="6169700" y="5616892"/>
            <a:ext cx="7777401" cy="9372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Phil.ia é um projeto inovador que cria um companheiro digital para crianças autistas. Baseado no conceito grego de "philia", que significa amizade e amor fraternal, o projeto visa facilitar a comunicação e compreensão entre crianças autistas e seus cuidadores.</a:t>
            </a:r>
            <a:endParaRPr lang="en-US" sz="15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90801" y="834985"/>
            <a:ext cx="7762399" cy="12337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850"/>
              </a:lnSpc>
              <a:buNone/>
            </a:pPr>
            <a:r>
              <a:rPr lang="en-US" sz="38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Interação Amigável e Personalizada</a:t>
            </a:r>
            <a:endParaRPr lang="en-US" sz="38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801" y="2364700"/>
            <a:ext cx="493395" cy="49339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90801" y="3055382"/>
            <a:ext cx="2619732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Chat Intuitivo</a:t>
            </a:r>
            <a:endParaRPr lang="en-US" sz="1900" dirty="0"/>
          </a:p>
        </p:txBody>
      </p:sp>
      <p:sp>
        <p:nvSpPr>
          <p:cNvPr id="6" name="Text 2"/>
          <p:cNvSpPr/>
          <p:nvPr/>
        </p:nvSpPr>
        <p:spPr>
          <a:xfrm>
            <a:off x="690801" y="3482102"/>
            <a:ext cx="3733205" cy="9472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Interface de chat amigável utilizando modelos Llama da Meta para comunicação natural e adaptativa.</a:t>
            </a:r>
            <a:endParaRPr lang="en-US" sz="15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9995" y="2364700"/>
            <a:ext cx="493395" cy="49339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719995" y="3055382"/>
            <a:ext cx="3447217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Interação por Voz</a:t>
            </a:r>
            <a:endParaRPr lang="en-US" sz="1900" dirty="0"/>
          </a:p>
        </p:txBody>
      </p:sp>
      <p:sp>
        <p:nvSpPr>
          <p:cNvPr id="9" name="Text 4"/>
          <p:cNvSpPr/>
          <p:nvPr/>
        </p:nvSpPr>
        <p:spPr>
          <a:xfrm>
            <a:off x="4719995" y="3482102"/>
            <a:ext cx="3733205" cy="9472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Opção de comunicação por voz para atender diferentes necessidades e preferências da criança.</a:t>
            </a:r>
            <a:endParaRPr lang="en-US" sz="15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0801" y="5021461"/>
            <a:ext cx="493395" cy="49339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90801" y="5712143"/>
            <a:ext cx="2578298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Teclado CAA</a:t>
            </a:r>
            <a:endParaRPr lang="en-US" sz="1900" dirty="0"/>
          </a:p>
        </p:txBody>
      </p:sp>
      <p:sp>
        <p:nvSpPr>
          <p:cNvPr id="12" name="Text 6"/>
          <p:cNvSpPr/>
          <p:nvPr/>
        </p:nvSpPr>
        <p:spPr>
          <a:xfrm>
            <a:off x="690801" y="6138863"/>
            <a:ext cx="3733205" cy="9472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Sistema de Comunicação Aumentativa e Alternativa para facilitar a expressão de crianças não-verbais.</a:t>
            </a:r>
            <a:endParaRPr lang="en-US" sz="15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19995" y="5021461"/>
            <a:ext cx="493395" cy="493395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4719995" y="5712143"/>
            <a:ext cx="3733205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Comunicação Visual</a:t>
            </a:r>
            <a:endParaRPr lang="en-US" sz="1900" dirty="0"/>
          </a:p>
        </p:txBody>
      </p:sp>
      <p:sp>
        <p:nvSpPr>
          <p:cNvPr id="15" name="Text 8"/>
          <p:cNvSpPr/>
          <p:nvPr/>
        </p:nvSpPr>
        <p:spPr>
          <a:xfrm>
            <a:off x="4719995" y="6447234"/>
            <a:ext cx="3733205" cy="9472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Uso de imagens para auxiliar na compreensão e expressão de ideias e emoções.</a:t>
            </a:r>
            <a:endParaRPr lang="en-US" sz="15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76593" y="597575"/>
            <a:ext cx="7963614" cy="15809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100"/>
              </a:lnSpc>
              <a:buNone/>
            </a:pPr>
            <a:r>
              <a:rPr lang="en-US" sz="330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Monitoramento e Suporte para Cuidadores</a:t>
            </a:r>
            <a:endParaRPr lang="en-US" sz="3300" dirty="0"/>
          </a:p>
        </p:txBody>
      </p:sp>
      <p:sp>
        <p:nvSpPr>
          <p:cNvPr id="4" name="Shape 1"/>
          <p:cNvSpPr/>
          <p:nvPr/>
        </p:nvSpPr>
        <p:spPr>
          <a:xfrm>
            <a:off x="6318052" y="2431375"/>
            <a:ext cx="22860" cy="5200531"/>
          </a:xfrm>
          <a:prstGeom prst="roundRect">
            <a:avLst>
              <a:gd name="adj" fmla="val 309843"/>
            </a:avLst>
          </a:prstGeom>
          <a:solidFill>
            <a:srgbClr val="6D9121"/>
          </a:solidFill>
          <a:ln/>
        </p:spPr>
        <p:txBody>
          <a:bodyPr/>
          <a:lstStyle/>
          <a:p>
            <a:endParaRPr lang="en-BR"/>
          </a:p>
        </p:txBody>
      </p:sp>
      <p:sp>
        <p:nvSpPr>
          <p:cNvPr id="5" name="Shape 2"/>
          <p:cNvSpPr/>
          <p:nvPr/>
        </p:nvSpPr>
        <p:spPr>
          <a:xfrm>
            <a:off x="6496288" y="2799278"/>
            <a:ext cx="590193" cy="22860"/>
          </a:xfrm>
          <a:prstGeom prst="roundRect">
            <a:avLst>
              <a:gd name="adj" fmla="val 309843"/>
            </a:avLst>
          </a:prstGeom>
          <a:solidFill>
            <a:srgbClr val="6D9121"/>
          </a:solidFill>
          <a:ln/>
        </p:spPr>
        <p:txBody>
          <a:bodyPr/>
          <a:lstStyle/>
          <a:p>
            <a:endParaRPr lang="en-BR"/>
          </a:p>
        </p:txBody>
      </p:sp>
      <p:sp>
        <p:nvSpPr>
          <p:cNvPr id="6" name="Shape 3"/>
          <p:cNvSpPr/>
          <p:nvPr/>
        </p:nvSpPr>
        <p:spPr>
          <a:xfrm>
            <a:off x="6139815" y="2621042"/>
            <a:ext cx="379333" cy="379333"/>
          </a:xfrm>
          <a:prstGeom prst="roundRect">
            <a:avLst>
              <a:gd name="adj" fmla="val 18672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  <p:txBody>
          <a:bodyPr/>
          <a:lstStyle/>
          <a:p>
            <a:endParaRPr lang="en-BR"/>
          </a:p>
        </p:txBody>
      </p:sp>
      <p:sp>
        <p:nvSpPr>
          <p:cNvPr id="7" name="Text 4"/>
          <p:cNvSpPr/>
          <p:nvPr/>
        </p:nvSpPr>
        <p:spPr>
          <a:xfrm>
            <a:off x="6262568" y="2684145"/>
            <a:ext cx="133826" cy="2530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195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1</a:t>
            </a:r>
            <a:endParaRPr lang="en-US" sz="1950" dirty="0"/>
          </a:p>
        </p:txBody>
      </p:sp>
      <p:sp>
        <p:nvSpPr>
          <p:cNvPr id="8" name="Text 5"/>
          <p:cNvSpPr/>
          <p:nvPr/>
        </p:nvSpPr>
        <p:spPr>
          <a:xfrm>
            <a:off x="7256978" y="2599968"/>
            <a:ext cx="2690812" cy="263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Interação Diária</a:t>
            </a:r>
            <a:endParaRPr lang="en-US" sz="1650" dirty="0"/>
          </a:p>
        </p:txBody>
      </p:sp>
      <p:sp>
        <p:nvSpPr>
          <p:cNvPr id="9" name="Text 6"/>
          <p:cNvSpPr/>
          <p:nvPr/>
        </p:nvSpPr>
        <p:spPr>
          <a:xfrm>
            <a:off x="7256978" y="2964537"/>
            <a:ext cx="6783229" cy="5393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A criança interage com Phil.ia regularmente, compartilhando pensamentos, sentimentos e experiências do dia-a-dia.</a:t>
            </a:r>
            <a:endParaRPr lang="en-US" sz="1300" dirty="0"/>
          </a:p>
        </p:txBody>
      </p:sp>
      <p:sp>
        <p:nvSpPr>
          <p:cNvPr id="10" name="Shape 7"/>
          <p:cNvSpPr/>
          <p:nvPr/>
        </p:nvSpPr>
        <p:spPr>
          <a:xfrm>
            <a:off x="6496288" y="4208978"/>
            <a:ext cx="590193" cy="22860"/>
          </a:xfrm>
          <a:prstGeom prst="roundRect">
            <a:avLst>
              <a:gd name="adj" fmla="val 309843"/>
            </a:avLst>
          </a:prstGeom>
          <a:solidFill>
            <a:srgbClr val="6D9121"/>
          </a:solidFill>
          <a:ln/>
        </p:spPr>
        <p:txBody>
          <a:bodyPr/>
          <a:lstStyle/>
          <a:p>
            <a:endParaRPr lang="en-BR"/>
          </a:p>
        </p:txBody>
      </p:sp>
      <p:sp>
        <p:nvSpPr>
          <p:cNvPr id="11" name="Shape 8"/>
          <p:cNvSpPr/>
          <p:nvPr/>
        </p:nvSpPr>
        <p:spPr>
          <a:xfrm>
            <a:off x="6139815" y="4030742"/>
            <a:ext cx="379333" cy="379333"/>
          </a:xfrm>
          <a:prstGeom prst="roundRect">
            <a:avLst>
              <a:gd name="adj" fmla="val 18672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  <p:txBody>
          <a:bodyPr/>
          <a:lstStyle/>
          <a:p>
            <a:endParaRPr lang="en-BR"/>
          </a:p>
        </p:txBody>
      </p:sp>
      <p:sp>
        <p:nvSpPr>
          <p:cNvPr id="12" name="Text 9"/>
          <p:cNvSpPr/>
          <p:nvPr/>
        </p:nvSpPr>
        <p:spPr>
          <a:xfrm>
            <a:off x="6202561" y="4093845"/>
            <a:ext cx="253722" cy="2530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195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2</a:t>
            </a:r>
            <a:endParaRPr lang="en-US" sz="1950" dirty="0"/>
          </a:p>
        </p:txBody>
      </p:sp>
      <p:sp>
        <p:nvSpPr>
          <p:cNvPr id="13" name="Text 10"/>
          <p:cNvSpPr/>
          <p:nvPr/>
        </p:nvSpPr>
        <p:spPr>
          <a:xfrm>
            <a:off x="7256978" y="4009668"/>
            <a:ext cx="3754041" cy="263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Geração de Relatórios</a:t>
            </a:r>
            <a:endParaRPr lang="en-US" sz="1650" dirty="0"/>
          </a:p>
        </p:txBody>
      </p:sp>
      <p:sp>
        <p:nvSpPr>
          <p:cNvPr id="14" name="Text 11"/>
          <p:cNvSpPr/>
          <p:nvPr/>
        </p:nvSpPr>
        <p:spPr>
          <a:xfrm>
            <a:off x="7256978" y="4374237"/>
            <a:ext cx="6783229" cy="5393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Phil.ia cria relatórios diários das interações, destacando temas importantes e padrões de comportamento.</a:t>
            </a:r>
            <a:endParaRPr lang="en-US" sz="1300" dirty="0"/>
          </a:p>
        </p:txBody>
      </p:sp>
      <p:sp>
        <p:nvSpPr>
          <p:cNvPr id="15" name="Shape 12"/>
          <p:cNvSpPr/>
          <p:nvPr/>
        </p:nvSpPr>
        <p:spPr>
          <a:xfrm>
            <a:off x="6496288" y="5618678"/>
            <a:ext cx="590193" cy="22860"/>
          </a:xfrm>
          <a:prstGeom prst="roundRect">
            <a:avLst>
              <a:gd name="adj" fmla="val 309843"/>
            </a:avLst>
          </a:prstGeom>
          <a:solidFill>
            <a:srgbClr val="6D9121"/>
          </a:solidFill>
          <a:ln/>
        </p:spPr>
        <p:txBody>
          <a:bodyPr/>
          <a:lstStyle/>
          <a:p>
            <a:endParaRPr lang="en-BR"/>
          </a:p>
        </p:txBody>
      </p:sp>
      <p:sp>
        <p:nvSpPr>
          <p:cNvPr id="16" name="Shape 13"/>
          <p:cNvSpPr/>
          <p:nvPr/>
        </p:nvSpPr>
        <p:spPr>
          <a:xfrm>
            <a:off x="6139815" y="5440442"/>
            <a:ext cx="379333" cy="379333"/>
          </a:xfrm>
          <a:prstGeom prst="roundRect">
            <a:avLst>
              <a:gd name="adj" fmla="val 18672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  <p:txBody>
          <a:bodyPr/>
          <a:lstStyle/>
          <a:p>
            <a:endParaRPr lang="en-BR"/>
          </a:p>
        </p:txBody>
      </p:sp>
      <p:sp>
        <p:nvSpPr>
          <p:cNvPr id="17" name="Text 14"/>
          <p:cNvSpPr/>
          <p:nvPr/>
        </p:nvSpPr>
        <p:spPr>
          <a:xfrm>
            <a:off x="6196012" y="5503545"/>
            <a:ext cx="266819" cy="2530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195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3</a:t>
            </a:r>
            <a:endParaRPr lang="en-US" sz="1950" dirty="0"/>
          </a:p>
        </p:txBody>
      </p:sp>
      <p:sp>
        <p:nvSpPr>
          <p:cNvPr id="18" name="Text 15"/>
          <p:cNvSpPr/>
          <p:nvPr/>
        </p:nvSpPr>
        <p:spPr>
          <a:xfrm>
            <a:off x="7256978" y="5419368"/>
            <a:ext cx="3942874" cy="263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Análise dos Cuidadores</a:t>
            </a:r>
            <a:endParaRPr lang="en-US" sz="1650" dirty="0"/>
          </a:p>
        </p:txBody>
      </p:sp>
      <p:sp>
        <p:nvSpPr>
          <p:cNvPr id="19" name="Text 16"/>
          <p:cNvSpPr/>
          <p:nvPr/>
        </p:nvSpPr>
        <p:spPr>
          <a:xfrm>
            <a:off x="7256978" y="5783937"/>
            <a:ext cx="6783229" cy="269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Pais e educadores revisam os relatórios, obtendo insights sobre o mundo interior da criança.</a:t>
            </a:r>
            <a:endParaRPr lang="en-US" sz="1300" dirty="0"/>
          </a:p>
        </p:txBody>
      </p:sp>
      <p:sp>
        <p:nvSpPr>
          <p:cNvPr id="20" name="Shape 17"/>
          <p:cNvSpPr/>
          <p:nvPr/>
        </p:nvSpPr>
        <p:spPr>
          <a:xfrm>
            <a:off x="6496288" y="6758702"/>
            <a:ext cx="590193" cy="22860"/>
          </a:xfrm>
          <a:prstGeom prst="roundRect">
            <a:avLst>
              <a:gd name="adj" fmla="val 309843"/>
            </a:avLst>
          </a:prstGeom>
          <a:solidFill>
            <a:srgbClr val="6D9121"/>
          </a:solidFill>
          <a:ln/>
        </p:spPr>
        <p:txBody>
          <a:bodyPr/>
          <a:lstStyle/>
          <a:p>
            <a:endParaRPr lang="en-BR"/>
          </a:p>
        </p:txBody>
      </p:sp>
      <p:sp>
        <p:nvSpPr>
          <p:cNvPr id="21" name="Shape 18"/>
          <p:cNvSpPr/>
          <p:nvPr/>
        </p:nvSpPr>
        <p:spPr>
          <a:xfrm>
            <a:off x="6139815" y="6580465"/>
            <a:ext cx="379333" cy="379333"/>
          </a:xfrm>
          <a:prstGeom prst="roundRect">
            <a:avLst>
              <a:gd name="adj" fmla="val 18672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  <p:txBody>
          <a:bodyPr/>
          <a:lstStyle/>
          <a:p>
            <a:endParaRPr lang="en-BR"/>
          </a:p>
        </p:txBody>
      </p:sp>
      <p:sp>
        <p:nvSpPr>
          <p:cNvPr id="22" name="Text 19"/>
          <p:cNvSpPr/>
          <p:nvPr/>
        </p:nvSpPr>
        <p:spPr>
          <a:xfrm>
            <a:off x="6191131" y="6643568"/>
            <a:ext cx="276701" cy="2530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195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4</a:t>
            </a:r>
            <a:endParaRPr lang="en-US" sz="1950" dirty="0"/>
          </a:p>
        </p:txBody>
      </p:sp>
      <p:sp>
        <p:nvSpPr>
          <p:cNvPr id="23" name="Text 20"/>
          <p:cNvSpPr/>
          <p:nvPr/>
        </p:nvSpPr>
        <p:spPr>
          <a:xfrm>
            <a:off x="7256978" y="6559391"/>
            <a:ext cx="3597354" cy="263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Adaptação e Suporte</a:t>
            </a:r>
            <a:endParaRPr lang="en-US" sz="1650" dirty="0"/>
          </a:p>
        </p:txBody>
      </p:sp>
      <p:sp>
        <p:nvSpPr>
          <p:cNvPr id="24" name="Text 21"/>
          <p:cNvSpPr/>
          <p:nvPr/>
        </p:nvSpPr>
        <p:spPr>
          <a:xfrm>
            <a:off x="7256978" y="6923961"/>
            <a:ext cx="6783229" cy="5393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Com base nas informações, os cuidadores podem ajustar estratégias e oferecer suporte personalizado.</a:t>
            </a:r>
            <a:endParaRPr lang="en-US" sz="13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666" y="703898"/>
            <a:ext cx="13113068" cy="13549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300"/>
              </a:lnSpc>
              <a:buNone/>
            </a:pPr>
            <a:r>
              <a:rPr lang="en-US" sz="42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Benefícios e Perspectivas Futuras</a:t>
            </a:r>
            <a:endParaRPr lang="en-US" sz="42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666" y="2492335"/>
            <a:ext cx="4154210" cy="256746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8666" y="5330785"/>
            <a:ext cx="4154210" cy="6774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Comunicação Aprimorada</a:t>
            </a:r>
            <a:endParaRPr lang="en-US" sz="2100" dirty="0"/>
          </a:p>
        </p:txBody>
      </p:sp>
      <p:sp>
        <p:nvSpPr>
          <p:cNvPr id="5" name="Text 2"/>
          <p:cNvSpPr/>
          <p:nvPr/>
        </p:nvSpPr>
        <p:spPr>
          <a:xfrm>
            <a:off x="758666" y="6138267"/>
            <a:ext cx="4154210" cy="13873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Phil.ia cria uma ponte entre o mundo interior da criança autista e seus cuidadores. Facilita a expressão de pensamentos e sentimentos complexos.</a:t>
            </a:r>
            <a:endParaRPr lang="en-US" sz="17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8036" y="2492335"/>
            <a:ext cx="4154210" cy="256746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38036" y="5330785"/>
            <a:ext cx="4154210" cy="6774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Desenvolvimento Social</a:t>
            </a:r>
            <a:endParaRPr lang="en-US" sz="2100" dirty="0"/>
          </a:p>
        </p:txBody>
      </p:sp>
      <p:sp>
        <p:nvSpPr>
          <p:cNvPr id="8" name="Text 4"/>
          <p:cNvSpPr/>
          <p:nvPr/>
        </p:nvSpPr>
        <p:spPr>
          <a:xfrm>
            <a:off x="5238036" y="6138267"/>
            <a:ext cx="4154210" cy="13873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A interação regular com Phil.ia pode ajudar no desenvolvimento de habilidades sociais. Oferece um ambiente seguro para praticar comunicação.</a:t>
            </a:r>
            <a:endParaRPr lang="en-US" sz="17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7405" y="2492335"/>
            <a:ext cx="4154329" cy="2567464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717405" y="5330785"/>
            <a:ext cx="3741539" cy="3387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Expansão Futura</a:t>
            </a:r>
            <a:endParaRPr lang="en-US" sz="2100" dirty="0"/>
          </a:p>
        </p:txBody>
      </p:sp>
      <p:sp>
        <p:nvSpPr>
          <p:cNvPr id="11" name="Text 6"/>
          <p:cNvSpPr/>
          <p:nvPr/>
        </p:nvSpPr>
        <p:spPr>
          <a:xfrm>
            <a:off x="9717405" y="5799534"/>
            <a:ext cx="4154329" cy="13873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Potencial para atender diferentes idades e perfis neurodivergentes. Possibilidade de uso por médicos e outros profissionais de saúde.</a:t>
            </a:r>
            <a:endParaRPr lang="en-US" sz="17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diagram of a process&#10;&#10;Description automatically generated">
            <a:extLst>
              <a:ext uri="{FF2B5EF4-FFF2-40B4-BE49-F238E27FC236}">
                <a16:creationId xmlns:a16="http://schemas.microsoft.com/office/drawing/2014/main" id="{5E91A582-07AD-F1D2-E734-C2F5D0F77AE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3650"/>
          <a:stretch/>
        </p:blipFill>
        <p:spPr>
          <a:xfrm>
            <a:off x="177132" y="724829"/>
            <a:ext cx="8825965" cy="6779941"/>
          </a:xfrm>
          <a:prstGeom prst="rect">
            <a:avLst/>
          </a:prstGeom>
        </p:spPr>
      </p:pic>
      <p:sp>
        <p:nvSpPr>
          <p:cNvPr id="11" name="Text 0">
            <a:extLst>
              <a:ext uri="{FF2B5EF4-FFF2-40B4-BE49-F238E27FC236}">
                <a16:creationId xmlns:a16="http://schemas.microsoft.com/office/drawing/2014/main" id="{E21AF74C-65BC-EA15-69FE-651AB3CB1478}"/>
              </a:ext>
            </a:extLst>
          </p:cNvPr>
          <p:cNvSpPr/>
          <p:nvPr/>
        </p:nvSpPr>
        <p:spPr>
          <a:xfrm>
            <a:off x="9757317" y="2151657"/>
            <a:ext cx="4237464" cy="39262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6600"/>
              </a:lnSpc>
              <a:buNone/>
            </a:pPr>
            <a:r>
              <a:rPr lang="en-US" sz="530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Blueprint do </a:t>
            </a:r>
            <a:r>
              <a:rPr lang="en-US" sz="5300" b="1" dirty="0" err="1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Projeto</a:t>
            </a:r>
            <a:endParaRPr lang="en-US" sz="53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</TotalTime>
  <Words>299</Words>
  <Application>Microsoft Macintosh PowerPoint</Application>
  <PresentationFormat>Custom</PresentationFormat>
  <Paragraphs>37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Syne Extra Bold</vt:lpstr>
      <vt:lpstr>Syne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Admin | OTM Crédito</cp:lastModifiedBy>
  <cp:revision>3</cp:revision>
  <dcterms:created xsi:type="dcterms:W3CDTF">2024-11-10T14:23:04Z</dcterms:created>
  <dcterms:modified xsi:type="dcterms:W3CDTF">2024-11-10T14:50:06Z</dcterms:modified>
</cp:coreProperties>
</file>